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1.xml" ContentType="application/inkml+xml"/>
  <Override PartName="/ppt/notesSlides/notesSlide48.xml" ContentType="application/vnd.openxmlformats-officedocument.presentationml.notesSlide+xml"/>
  <Override PartName="/ppt/ink/ink2.xml" ContentType="application/inkml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1"/>
  </p:notesMasterIdLst>
  <p:handoutMasterIdLst>
    <p:handoutMasterId r:id="rId52"/>
  </p:handoutMasterIdLst>
  <p:sldIdLst>
    <p:sldId id="288" r:id="rId2"/>
    <p:sldId id="256" r:id="rId3"/>
    <p:sldId id="292" r:id="rId4"/>
    <p:sldId id="257" r:id="rId5"/>
    <p:sldId id="289" r:id="rId6"/>
    <p:sldId id="290" r:id="rId7"/>
    <p:sldId id="291" r:id="rId8"/>
    <p:sldId id="330" r:id="rId9"/>
    <p:sldId id="294" r:id="rId10"/>
    <p:sldId id="258" r:id="rId11"/>
    <p:sldId id="293" r:id="rId12"/>
    <p:sldId id="259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260" r:id="rId30"/>
    <p:sldId id="331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8" r:id="rId47"/>
    <p:sldId id="326" r:id="rId48"/>
    <p:sldId id="329" r:id="rId49"/>
    <p:sldId id="280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Lora" panose="020B0604020202020204" charset="0"/>
      <p:regular r:id="rId57"/>
      <p:bold r:id="rId58"/>
      <p:italic r:id="rId59"/>
      <p:boldItalic r:id="rId60"/>
    </p:embeddedFont>
    <p:embeddedFont>
      <p:font typeface="Quattrocento Sans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912885-67A2-4EBF-9E33-DDC629D06BFE}">
  <a:tblStyle styleId="{C4912885-67A2-4EBF-9E33-DDC629D0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29" autoAdjust="0"/>
  </p:normalViewPr>
  <p:slideViewPr>
    <p:cSldViewPr snapToGrid="0">
      <p:cViewPr varScale="1">
        <p:scale>
          <a:sx n="158" d="100"/>
          <a:sy n="158" d="100"/>
        </p:scale>
        <p:origin x="2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3ED0B-6B95-4F1A-8BF9-CF011C4365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A4300-5000-4C48-8BAF-F06694193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6053B-FE69-4D53-8597-623287E469B7}" type="datetimeFigureOut">
              <a:rPr lang="en-ID" smtClean="0"/>
              <a:t>30/06/2021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38755-A805-46B9-BB67-FE1BB7146E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5AAEE-88AF-4534-B22F-AC69DDA6DA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F39DF-972E-4F4D-9785-43310908AE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0124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1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52027" units="1/cm"/>
          <inkml:channelProperty channel="T" name="resolution" value="1" units="1/dev"/>
        </inkml:channelProperties>
      </inkml:inkSource>
      <inkml:timestamp xml:id="ts0" timeString="2021-06-09T07:45:48.348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18230 1257 0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1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52027" units="1/cm"/>
          <inkml:channelProperty channel="T" name="resolution" value="1" units="1/dev"/>
        </inkml:channelProperties>
      </inkml:inkSource>
      <inkml:timestamp xml:id="ts0" timeString="2021-06-09T07:45:48.348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18230 1257 0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392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1659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292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662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131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850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876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641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44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Assalamualaikum</a:t>
            </a:r>
            <a:r>
              <a:rPr lang="en-US" dirty="0"/>
              <a:t>,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mempresentasikan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tulis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yang </a:t>
            </a:r>
            <a:r>
              <a:rPr lang="en-US" dirty="0" err="1"/>
              <a:t>berjudul</a:t>
            </a:r>
            <a:r>
              <a:rPr lang="en-US" dirty="0"/>
              <a:t>----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538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62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602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271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229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354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722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140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29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Myvoqu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membantu</a:t>
            </a:r>
            <a:r>
              <a:rPr lang="en-US" dirty="0"/>
              <a:t> para </a:t>
            </a:r>
            <a:r>
              <a:rPr lang="en-US" dirty="0" err="1"/>
              <a:t>penghafal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menghafalkan</a:t>
            </a:r>
            <a:r>
              <a:rPr lang="en-US" dirty="0"/>
              <a:t> </a:t>
            </a:r>
            <a:r>
              <a:rPr lang="en-US" dirty="0" err="1"/>
              <a:t>Alquran</a:t>
            </a:r>
            <a:r>
              <a:rPr lang="en-US" dirty="0"/>
              <a:t> agar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senang</a:t>
            </a:r>
            <a:r>
              <a:rPr lang="en-US" dirty="0"/>
              <a:t> dan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. </a:t>
            </a:r>
            <a:r>
              <a:rPr lang="en-US" dirty="0" err="1"/>
              <a:t>Disajikannya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media social,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lah</a:t>
            </a:r>
            <a:r>
              <a:rPr lang="en-US" dirty="0"/>
              <a:t> </a:t>
            </a:r>
            <a:r>
              <a:rPr lang="en-US" dirty="0" err="1"/>
              <a:t>bagus</a:t>
            </a:r>
            <a:r>
              <a:rPr lang="en-US" dirty="0"/>
              <a:t> </a:t>
            </a:r>
            <a:r>
              <a:rPr lang="en-US" dirty="0" err="1"/>
              <a:t>mengingat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media social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digemari</a:t>
            </a:r>
            <a:r>
              <a:rPr lang="en-US" dirty="0"/>
              <a:t> oleh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,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myvoqu</a:t>
            </a:r>
            <a:r>
              <a:rPr lang="en-US" dirty="0"/>
              <a:t> </a:t>
            </a:r>
            <a:r>
              <a:rPr lang="en-US" dirty="0" err="1"/>
              <a:t>mengangat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HOTS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komunitas</a:t>
            </a:r>
            <a:r>
              <a:rPr lang="en-US" dirty="0"/>
              <a:t> </a:t>
            </a:r>
            <a:r>
              <a:rPr lang="en-US" dirty="0" err="1"/>
              <a:t>penghafal</a:t>
            </a:r>
            <a:r>
              <a:rPr lang="en-US" dirty="0"/>
              <a:t> </a:t>
            </a:r>
            <a:r>
              <a:rPr lang="en-US" dirty="0" err="1"/>
              <a:t>Alquran</a:t>
            </a:r>
            <a:r>
              <a:rPr lang="en-US" dirty="0"/>
              <a:t> yang </a:t>
            </a:r>
            <a:r>
              <a:rPr lang="en-US" dirty="0" err="1"/>
              <a:t>memilki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tentunya</a:t>
            </a:r>
            <a:r>
              <a:rPr lang="en-US" dirty="0"/>
              <a:t>,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permasalahannya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844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958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353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136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704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108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931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315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832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818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73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</a:t>
            </a:r>
            <a:r>
              <a:rPr lang="en-US" dirty="0" err="1"/>
              <a:t>Kadang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pada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whatsapp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data yang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asli</a:t>
            </a:r>
            <a:r>
              <a:rPr lang="en-US" dirty="0"/>
              <a:t> dan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penghafal</a:t>
            </a:r>
            <a:r>
              <a:rPr lang="en-US" dirty="0"/>
              <a:t> </a:t>
            </a:r>
            <a:r>
              <a:rPr lang="en-US" dirty="0" err="1"/>
              <a:t>suka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proses </a:t>
            </a:r>
            <a:r>
              <a:rPr lang="en-US" dirty="0" err="1"/>
              <a:t>pencatatannya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Video </a:t>
            </a:r>
            <a:r>
              <a:rPr lang="en-US" dirty="0" err="1"/>
              <a:t>kadang</a:t>
            </a:r>
            <a:r>
              <a:rPr lang="en-US" dirty="0"/>
              <a:t> </a:t>
            </a:r>
            <a:r>
              <a:rPr lang="en-US" dirty="0" err="1"/>
              <a:t>kadaluarsa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didownload</a:t>
            </a:r>
            <a:r>
              <a:rPr lang="en-US" dirty="0"/>
              <a:t>, kalua </a:t>
            </a:r>
            <a:r>
              <a:rPr lang="en-US" dirty="0" err="1"/>
              <a:t>bisa</a:t>
            </a:r>
            <a:r>
              <a:rPr lang="en-US" dirty="0"/>
              <a:t> pun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menghabiskan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internal pada </a:t>
            </a:r>
            <a:r>
              <a:rPr lang="en-US" dirty="0" err="1"/>
              <a:t>gawai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7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782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5402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83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773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4444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4448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4699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adanya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upload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berupa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video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dikoreksi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mentor di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sebuah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grup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penghafalan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tertuju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mentor,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sangat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berguna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penghafal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ingin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menyetorkan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hafalannya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mudah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juga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cepat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6990" lvl="0" indent="-3429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arenR"/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46990" lvl="0" indent="-3429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arenR"/>
            </a:pP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autentikasi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berupa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akun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salah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memvalidasi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akun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ingin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didaftarkan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Hal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sangat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penting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ketika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penghafal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ingin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menyetorkan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hafalan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grup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mentor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mudah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melihat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valid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penghafal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Selain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agar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calon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MyVoQu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diharuskan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mendaftarkan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terlebih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dahulu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adanya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berupa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 saver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menyimpan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sebuah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video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 yang lain dan data yang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disimpan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masuk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storage 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masing-masing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sangatlah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penting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bagi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ingin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menyimpan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video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tanpa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memakan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internal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mereka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Selain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video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diunggah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menontonnya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kembali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Dengan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adanya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fitur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tambahan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seperti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kolaborasi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antar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pengguna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kelola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profil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pengguna</a:t>
            </a: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quiz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sederhana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dan </a:t>
            </a: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 all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dapat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menjadikan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aplikasi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MyVoQu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terasa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sangat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berguna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dan juga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kekinian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Agar para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pengguna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tidak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merasa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bosan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ketika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memakai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aplikasi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MyVoQu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1068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2167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922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191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25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914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81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 dirty="0"/>
          </a:p>
        </p:txBody>
      </p:sp>
      <p:cxnSp>
        <p:nvCxnSpPr>
          <p:cNvPr id="15" name="Google Shape;15;p3"/>
          <p:cNvCxnSpPr/>
          <p:nvPr userDrawn="1"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 userDrawn="1"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cxnSp>
        <p:nvCxnSpPr>
          <p:cNvPr id="18" name="Google Shape;18;p3"/>
          <p:cNvCxnSpPr/>
          <p:nvPr userDrawn="1"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userDrawn="1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121702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cxnSp>
        <p:nvCxnSpPr>
          <p:cNvPr id="37" name="Google Shape;37;p6"/>
          <p:cNvCxnSpPr>
            <a:cxnSpLocks/>
          </p:cNvCxnSpPr>
          <p:nvPr/>
        </p:nvCxnSpPr>
        <p:spPr>
          <a:xfrm>
            <a:off x="0" y="1426086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979290" y="1223128"/>
            <a:ext cx="405900" cy="40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426086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1E5B982-11D6-4862-9447-5462CBCA37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0F9B7869-1E72-49B0-A102-11AC14F9DB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3 Sistem Informasi">
            <a:extLst>
              <a:ext uri="{FF2B5EF4-FFF2-40B4-BE49-F238E27FC236}">
                <a16:creationId xmlns:a16="http://schemas.microsoft.com/office/drawing/2014/main" id="{00DE2D35-7798-4F96-8599-8AC0DF541D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24F39B-7E6C-453E-B9CF-723115FCC3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2127A80-E8C5-4000-8FE9-1468B3446A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1FA8F90C-0340-4FF0-A644-114AC873C7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3 Sistem Informasi">
            <a:extLst>
              <a:ext uri="{FF2B5EF4-FFF2-40B4-BE49-F238E27FC236}">
                <a16:creationId xmlns:a16="http://schemas.microsoft.com/office/drawing/2014/main" id="{2AA6261B-212A-4F67-ACA1-8D50CF07C4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ED2695-EC22-4072-8D11-29120882F1E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https://1.bp.blogspot.com/-mGWRrLTybRM/WPMnFxcYHRI/AAAAAAAADmA/McqawcvqvjAMr4bHFRfZDwhMtnS11hpGwCLcB/s1600/iterative-model-sdlc.pn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301487" y="3558540"/>
            <a:ext cx="8541026" cy="1348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i="0" dirty="0" err="1">
                <a:latin typeface="+mj-lt"/>
              </a:rPr>
              <a:t>Dosen</a:t>
            </a:r>
            <a:r>
              <a:rPr lang="en-US" sz="1500" i="0" dirty="0">
                <a:latin typeface="+mj-lt"/>
              </a:rPr>
              <a:t> </a:t>
            </a:r>
            <a:r>
              <a:rPr lang="en-US" sz="1500" i="0" dirty="0" err="1">
                <a:latin typeface="+mj-lt"/>
              </a:rPr>
              <a:t>pembimbing</a:t>
            </a:r>
            <a:r>
              <a:rPr lang="en-US" sz="1500" i="0" dirty="0">
                <a:latin typeface="+mj-lt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500" i="0" dirty="0">
              <a:latin typeface="+mj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i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Pembimbing</a:t>
            </a:r>
            <a:r>
              <a:rPr lang="en-US" sz="1500" i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1 : </a:t>
            </a:r>
            <a:r>
              <a:rPr lang="en-US" sz="1500" i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Suryatiningsih</a:t>
            </a:r>
            <a:r>
              <a:rPr lang="en-US" sz="1500" i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S.T., M.T., OCA., </a:t>
            </a:r>
            <a:r>
              <a:rPr lang="en-US" sz="1500" i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C.Ht</a:t>
            </a:r>
            <a:r>
              <a:rPr lang="en-US" sz="1500" i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i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Pembimbing</a:t>
            </a:r>
            <a:r>
              <a:rPr lang="en-US" sz="1500" i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2 : </a:t>
            </a:r>
            <a:r>
              <a:rPr lang="en-US" sz="1500" i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Pramuko</a:t>
            </a:r>
            <a:r>
              <a:rPr lang="en-US" sz="1500" i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Aji</a:t>
            </a:r>
            <a:r>
              <a:rPr lang="en-US" sz="1500" i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S.T., M.T. </a:t>
            </a:r>
            <a:endParaRPr sz="1500" i="0" dirty="0">
              <a:latin typeface="+mj-lt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90E0E2-866C-4047-98A1-B4839ACD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8DA9BB52-D511-466F-8E91-5EAEED45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3 Sistem Informasi">
            <a:extLst>
              <a:ext uri="{FF2B5EF4-FFF2-40B4-BE49-F238E27FC236}">
                <a16:creationId xmlns:a16="http://schemas.microsoft.com/office/drawing/2014/main" id="{365B90F6-C056-45BA-8A53-F4809A303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3C1F5-738B-4019-BD0B-CDC421F9F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BDBF73-7412-41D1-AE50-DE247BF85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148" y="719287"/>
            <a:ext cx="1352202" cy="15776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130900-9297-47F6-A817-1970A31F2E3B}"/>
              </a:ext>
            </a:extLst>
          </p:cNvPr>
          <p:cNvSpPr txBox="1"/>
          <p:nvPr/>
        </p:nvSpPr>
        <p:spPr>
          <a:xfrm>
            <a:off x="762093" y="2373552"/>
            <a:ext cx="6816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Muhammad Abizard Al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Thareq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6701180124 / D3SI-42-03 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30FD4A9-98FC-4C01-ABA9-9F7F9320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0BD227E5-69A2-4E88-AE13-E02E027B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3 Sistem Informasi">
            <a:extLst>
              <a:ext uri="{FF2B5EF4-FFF2-40B4-BE49-F238E27FC236}">
                <a16:creationId xmlns:a16="http://schemas.microsoft.com/office/drawing/2014/main" id="{D5BC24A7-D3F5-4B2A-9530-F8FF44C2B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114A00-390F-4E71-9F99-52300426D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582127" y="2399601"/>
            <a:ext cx="238967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Diagram</a:t>
            </a:r>
            <a:endParaRPr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FD267-7C4F-4C4A-ADAD-95482DEC26B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644867" y="877673"/>
            <a:ext cx="5233670" cy="42036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353FCB-94EF-49C0-BA43-2B8FDB355537}"/>
              </a:ext>
            </a:extLst>
          </p:cNvPr>
          <p:cNvGrpSpPr/>
          <p:nvPr/>
        </p:nvGrpSpPr>
        <p:grpSpPr>
          <a:xfrm>
            <a:off x="151818" y="1264832"/>
            <a:ext cx="3555227" cy="1699600"/>
            <a:chOff x="319661" y="1351218"/>
            <a:chExt cx="3555227" cy="16996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272852-5758-4B7B-A84D-8FCAF40EB094}"/>
                </a:ext>
              </a:extLst>
            </p:cNvPr>
            <p:cNvSpPr txBox="1"/>
            <p:nvPr/>
          </p:nvSpPr>
          <p:spPr>
            <a:xfrm>
              <a:off x="319661" y="1945451"/>
              <a:ext cx="3555227" cy="1105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Login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Registrasi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(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penghafal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dan mentor)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Forgot Password</a:t>
              </a:r>
              <a:endPara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0F98F-A308-444B-B15E-5B1489B8196E}"/>
                </a:ext>
              </a:extLst>
            </p:cNvPr>
            <p:cNvSpPr txBox="1"/>
            <p:nvPr/>
          </p:nvSpPr>
          <p:spPr>
            <a:xfrm>
              <a:off x="1369564" y="1351218"/>
              <a:ext cx="1455420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46990" lvl="0" algn="just">
                <a:lnSpc>
                  <a:spcPct val="150000"/>
                </a:lnSpc>
                <a:spcAft>
                  <a:spcPts val="300"/>
                </a:spcAft>
              </a:pPr>
              <a:r>
                <a:rPr lang="en-US" sz="2000" b="1" u="sng" dirty="0" err="1">
                  <a:solidFill>
                    <a:srgbClr val="00B0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Autentikasi</a:t>
              </a:r>
              <a:endParaRPr lang="en-ID" sz="2000" b="1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2F46A2-B32C-47D2-8683-30F89AD58EBB}"/>
              </a:ext>
            </a:extLst>
          </p:cNvPr>
          <p:cNvGrpSpPr/>
          <p:nvPr/>
        </p:nvGrpSpPr>
        <p:grpSpPr>
          <a:xfrm>
            <a:off x="3531735" y="1157402"/>
            <a:ext cx="3073372" cy="6311361"/>
            <a:chOff x="319662" y="1363800"/>
            <a:chExt cx="3073372" cy="63113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61E73E-1A30-4779-B940-26C6F0F8855E}"/>
                </a:ext>
              </a:extLst>
            </p:cNvPr>
            <p:cNvSpPr txBox="1"/>
            <p:nvPr/>
          </p:nvSpPr>
          <p:spPr>
            <a:xfrm>
              <a:off x="319662" y="1945451"/>
              <a:ext cx="2244226" cy="57297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Kelola </a:t>
              </a:r>
              <a:r>
                <a:rPr lang="en-US" sz="140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Profil</a:t>
              </a: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140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Penghafal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Cari 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Teman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Unggah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Postingan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(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Foto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atau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Video)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Kolaborasi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Video (Live Streaming Video)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Chat Bot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Chat All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Infaq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dirty="0" err="1">
                  <a:latin typeface="Calibri" panose="020F0502020204030204" pitchFamily="34" charset="0"/>
                  <a:ea typeface="Calibri" panose="020F0502020204030204" pitchFamily="34" charset="0"/>
                </a:rPr>
                <a:t>Untuk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</a:rPr>
                <a:t> Mentor</a:t>
              </a: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342900" marR="46990" lvl="0" indent="-342900" algn="just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arenR"/>
              </a:pPr>
              <a:endPara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B46560-EF09-4698-AE93-8D5243716B54}"/>
                </a:ext>
              </a:extLst>
            </p:cNvPr>
            <p:cNvSpPr txBox="1"/>
            <p:nvPr/>
          </p:nvSpPr>
          <p:spPr>
            <a:xfrm>
              <a:off x="2097273" y="1363800"/>
              <a:ext cx="1295761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46990" lvl="0" algn="just">
                <a:lnSpc>
                  <a:spcPct val="150000"/>
                </a:lnSpc>
                <a:spcAft>
                  <a:spcPts val="300"/>
                </a:spcAft>
              </a:pPr>
              <a:r>
                <a:rPr lang="en-US" sz="2000" b="1" u="sng" dirty="0" err="1">
                  <a:solidFill>
                    <a:srgbClr val="00B0F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Penghafal</a:t>
              </a:r>
              <a:endParaRPr lang="en-ID" sz="2000" b="1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3084A3-9F44-4B55-ADB5-DA6626954EAE}"/>
              </a:ext>
            </a:extLst>
          </p:cNvPr>
          <p:cNvSpPr txBox="1"/>
          <p:nvPr/>
        </p:nvSpPr>
        <p:spPr>
          <a:xfrm>
            <a:off x="5964849" y="1774860"/>
            <a:ext cx="2244226" cy="247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4699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 startAt="8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Dompet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Digital (Payment Gateway)</a:t>
            </a:r>
          </a:p>
          <a:p>
            <a:pPr marL="342900" marR="4699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 startAt="8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Riwayat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Transaksi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699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 startAt="8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Online Streaming Video</a:t>
            </a:r>
          </a:p>
          <a:p>
            <a:pPr marL="342900" marR="4699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 startAt="8"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46990" lvl="0" algn="just">
              <a:lnSpc>
                <a:spcPct val="150000"/>
              </a:lnSpc>
              <a:spcAft>
                <a:spcPts val="300"/>
              </a:spcAft>
            </a:pP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228EE7-1F42-4404-9E1F-002C9DD8A659}"/>
              </a:ext>
            </a:extLst>
          </p:cNvPr>
          <p:cNvSpPr/>
          <p:nvPr/>
        </p:nvSpPr>
        <p:spPr>
          <a:xfrm>
            <a:off x="851426" y="3486093"/>
            <a:ext cx="1382957" cy="13753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B0F0"/>
              </a:solidFill>
            </a:endParaRPr>
          </a:p>
        </p:txBody>
      </p:sp>
      <p:sp>
        <p:nvSpPr>
          <p:cNvPr id="24" name="Google Shape;103;p14">
            <a:extLst>
              <a:ext uri="{FF2B5EF4-FFF2-40B4-BE49-F238E27FC236}">
                <a16:creationId xmlns:a16="http://schemas.microsoft.com/office/drawing/2014/main" id="{BFE08769-7DAE-4AAF-A423-437FA748DFBE}"/>
              </a:ext>
            </a:extLst>
          </p:cNvPr>
          <p:cNvSpPr txBox="1">
            <a:spLocks/>
          </p:cNvSpPr>
          <p:nvPr/>
        </p:nvSpPr>
        <p:spPr>
          <a:xfrm>
            <a:off x="637632" y="3590051"/>
            <a:ext cx="205559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ID" dirty="0"/>
              <a:t>Fitur </a:t>
            </a:r>
            <a:r>
              <a:rPr lang="en-ID" dirty="0" err="1"/>
              <a:t>Aplikasi</a:t>
            </a:r>
            <a:endParaRPr lang="en-ID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7342DB0-5EE8-4414-96AA-92BC3FF2A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B3CCE8F8-5042-46F3-98D0-0A107ACB1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D3 Sistem Informasi">
            <a:extLst>
              <a:ext uri="{FF2B5EF4-FFF2-40B4-BE49-F238E27FC236}">
                <a16:creationId xmlns:a16="http://schemas.microsoft.com/office/drawing/2014/main" id="{9DE149F9-9569-4693-B63A-938536D6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4381E0-6D98-451E-AEF1-3CA9F8BEE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00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Proses Bisnis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CCC4A1-AD71-4FEC-8357-D235838D8DD7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46562A2-36C4-4BD4-B05A-196834205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778AECD0-4981-45D3-975D-F589082C0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3 Sistem Informasi">
              <a:extLst>
                <a:ext uri="{FF2B5EF4-FFF2-40B4-BE49-F238E27FC236}">
                  <a16:creationId xmlns:a16="http://schemas.microsoft.com/office/drawing/2014/main" id="{1ADFC2DB-E81D-47B9-9B31-B20EA8878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4C3A6C-0A27-4F4B-80B4-639B6D6C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Pendaftaran Calon Penghafal</a:t>
            </a:r>
            <a:br>
              <a:rPr lang="en" dirty="0"/>
            </a:br>
            <a:r>
              <a:rPr lang="en" dirty="0"/>
              <a:t>(Sistem Berjalan)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5F23B1-E6C3-4C6C-8988-7C2BA16FC9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8" y="1514793"/>
            <a:ext cx="8504871" cy="34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7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Autentikasi – Registrasi</a:t>
            </a:r>
            <a:br>
              <a:rPr lang="en" dirty="0"/>
            </a:br>
            <a:r>
              <a:rPr lang="en" dirty="0"/>
              <a:t>(Sistem Usulan)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6953F0-F730-4AE7-B787-9B64101A6E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" y="1897062"/>
            <a:ext cx="7091680" cy="26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4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76518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Autentikasi – Login</a:t>
            </a:r>
            <a:br>
              <a:rPr lang="en" dirty="0"/>
            </a:br>
            <a:r>
              <a:rPr lang="en" dirty="0"/>
              <a:t>(Sistem Usulan)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05B37-13E4-4453-B89D-959E68B568D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789" y="1312227"/>
            <a:ext cx="6476421" cy="3761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555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76518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Autentikasi – Lupa Sandi</a:t>
            </a:r>
            <a:br>
              <a:rPr lang="en" dirty="0"/>
            </a:br>
            <a:r>
              <a:rPr lang="en" dirty="0"/>
              <a:t>(Sistem Usulan)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048C2F-DF6E-41DA-80A1-7F4E3DDC55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8680" y="1856104"/>
            <a:ext cx="7221220" cy="274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8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Setoran Hafalan</a:t>
            </a:r>
            <a:br>
              <a:rPr lang="en" dirty="0"/>
            </a:br>
            <a:r>
              <a:rPr lang="en" dirty="0"/>
              <a:t>(Sistem Berjalan)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3A706D-8D88-49B8-8C10-94E81535A7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7" y="1677987"/>
            <a:ext cx="6760966" cy="26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3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Setoran Hafalan</a:t>
            </a:r>
            <a:br>
              <a:rPr lang="en" dirty="0"/>
            </a:br>
            <a:r>
              <a:rPr lang="en" dirty="0"/>
              <a:t>(Sistem Usulan)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45AB42-2E6E-4F44-BFB2-6243EBF5FE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3850" y="1719262"/>
            <a:ext cx="6094150" cy="2617788"/>
          </a:xfrm>
          <a:prstGeom prst="rect">
            <a:avLst/>
          </a:prstGeom>
        </p:spPr>
      </p:pic>
      <p:sp>
        <p:nvSpPr>
          <p:cNvPr id="12" name="Google Shape;170;p20">
            <a:extLst>
              <a:ext uri="{FF2B5EF4-FFF2-40B4-BE49-F238E27FC236}">
                <a16:creationId xmlns:a16="http://schemas.microsoft.com/office/drawing/2014/main" id="{64B808C9-B9AF-4C3A-A57C-7B8A896C9A82}"/>
              </a:ext>
            </a:extLst>
          </p:cNvPr>
          <p:cNvSpPr txBox="1">
            <a:spLocks/>
          </p:cNvSpPr>
          <p:nvPr/>
        </p:nvSpPr>
        <p:spPr>
          <a:xfrm>
            <a:off x="6990077" y="1719262"/>
            <a:ext cx="1905000" cy="9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ID" sz="1000" b="0" dirty="0"/>
              <a:t>Note:</a:t>
            </a:r>
          </a:p>
          <a:p>
            <a:endParaRPr lang="en-ID" sz="1000" b="0" dirty="0"/>
          </a:p>
          <a:p>
            <a:r>
              <a:rPr lang="en-ID" sz="1000" b="0" dirty="0" err="1"/>
              <a:t>Setoran</a:t>
            </a:r>
            <a:r>
              <a:rPr lang="en-ID" sz="1000" b="0" dirty="0"/>
              <a:t> </a:t>
            </a:r>
            <a:r>
              <a:rPr lang="en-ID" sz="1000" b="0" dirty="0" err="1"/>
              <a:t>hafalan</a:t>
            </a:r>
            <a:r>
              <a:rPr lang="en-ID" sz="1000" b="0" dirty="0"/>
              <a:t> </a:t>
            </a:r>
            <a:r>
              <a:rPr lang="en-ID" sz="1000" b="0" dirty="0" err="1"/>
              <a:t>dibantu</a:t>
            </a:r>
            <a:r>
              <a:rPr lang="en-ID" sz="1000" b="0" dirty="0"/>
              <a:t> </a:t>
            </a:r>
            <a:r>
              <a:rPr lang="en-ID" sz="1000" b="0" dirty="0" err="1"/>
              <a:t>dengan</a:t>
            </a:r>
            <a:r>
              <a:rPr lang="en-ID" sz="1000" b="0" dirty="0"/>
              <a:t> </a:t>
            </a:r>
            <a:r>
              <a:rPr lang="en-ID" sz="1000" b="0" dirty="0" err="1"/>
              <a:t>adanya</a:t>
            </a:r>
            <a:r>
              <a:rPr lang="en-ID" sz="1000" b="0" dirty="0"/>
              <a:t> </a:t>
            </a:r>
            <a:r>
              <a:rPr lang="en-ID" sz="1000" b="0" dirty="0" err="1"/>
              <a:t>fitur</a:t>
            </a:r>
            <a:r>
              <a:rPr lang="en-ID" sz="1000" b="0" dirty="0"/>
              <a:t> </a:t>
            </a:r>
            <a:r>
              <a:rPr lang="en-ID" sz="1000" b="0" dirty="0" err="1"/>
              <a:t>unggah</a:t>
            </a:r>
            <a:r>
              <a:rPr lang="en-ID" sz="1000" b="0" dirty="0"/>
              <a:t> </a:t>
            </a:r>
            <a:r>
              <a:rPr lang="en-ID" sz="1000" b="0" dirty="0" err="1"/>
              <a:t>postingan</a:t>
            </a:r>
            <a:r>
              <a:rPr lang="en-ID" sz="10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160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Penyimpanan Hafalan</a:t>
            </a:r>
            <a:br>
              <a:rPr lang="en" dirty="0"/>
            </a:br>
            <a:r>
              <a:rPr lang="en" dirty="0"/>
              <a:t>(Sistem Berjalan)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DE45E5-642F-464C-983E-E7A56B92F7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507" y="1657667"/>
            <a:ext cx="6485570" cy="309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1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594553" y="719287"/>
            <a:ext cx="7954893" cy="3093708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MyVoQu</a:t>
            </a:r>
            <a:r>
              <a:rPr lang="en-GB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Penghafal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Al Quran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Konsep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Media Sosial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Berbasis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b="1" dirty="0">
                <a:solidFill>
                  <a:srgbClr val="0F24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(Modul </a:t>
            </a:r>
            <a:r>
              <a:rPr lang="en-US" sz="1500" b="1" dirty="0" err="1">
                <a:solidFill>
                  <a:srgbClr val="0F24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Autentikasi</a:t>
            </a:r>
            <a:r>
              <a:rPr lang="en-US" sz="1500" dirty="0">
                <a:solidFill>
                  <a:srgbClr val="0F243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Modul </a:t>
            </a:r>
            <a:r>
              <a:rPr lang="en-US" sz="1500" dirty="0" err="1">
                <a:solidFill>
                  <a:srgbClr val="0F243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Penghafal</a:t>
            </a:r>
            <a:r>
              <a:rPr lang="en-US" sz="1500" dirty="0">
                <a:solidFill>
                  <a:srgbClr val="0F243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>
                <a:solidFill>
                  <a:srgbClr val="0F243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 Quran</a:t>
            </a:r>
            <a:r>
              <a:rPr lang="en-US" sz="1500" b="1">
                <a:solidFill>
                  <a:srgbClr val="0F243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AFEFCC-AA83-4060-A35C-9DD808FF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E7378368-6478-4ACE-98FB-AEE73B8C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3 Sistem Informasi">
            <a:extLst>
              <a:ext uri="{FF2B5EF4-FFF2-40B4-BE49-F238E27FC236}">
                <a16:creationId xmlns:a16="http://schemas.microsoft.com/office/drawing/2014/main" id="{119EC3A1-D167-4997-AE9B-A685F344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8BB43-F6FB-4583-B31D-ECB95D8D0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CF95B6-02EB-4D9A-9AFD-E84101F7AE87}"/>
              </a:ext>
            </a:extLst>
          </p:cNvPr>
          <p:cNvSpPr txBox="1"/>
          <p:nvPr/>
        </p:nvSpPr>
        <p:spPr>
          <a:xfrm>
            <a:off x="1163844" y="4835723"/>
            <a:ext cx="6816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Muhammad Abizard Al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Thareq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Streaming File Unggahan</a:t>
            </a:r>
            <a:br>
              <a:rPr lang="en" dirty="0"/>
            </a:br>
            <a:r>
              <a:rPr lang="en" dirty="0"/>
              <a:t>(Sistem Usulan)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EFE1C-F765-4DD4-9459-935BFDA29B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91811" y="2873011"/>
            <a:ext cx="4951416" cy="2266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08B42D-6201-4F89-89A9-E48E4CD61A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5362" y="1397903"/>
            <a:ext cx="4351664" cy="14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7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Kolaborasi</a:t>
            </a:r>
            <a:br>
              <a:rPr lang="en" dirty="0"/>
            </a:br>
            <a:r>
              <a:rPr lang="en" dirty="0"/>
              <a:t>(Fitur Tambahan)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157070-E23C-4957-B9E9-50BD4634CFD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6" y="1691148"/>
            <a:ext cx="5636315" cy="2067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0713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Kelola Profil</a:t>
            </a:r>
            <a:br>
              <a:rPr lang="en" dirty="0"/>
            </a:br>
            <a:r>
              <a:rPr lang="en" dirty="0"/>
              <a:t>(Fitur Tambahan)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13056D-3044-4EC9-8C9D-9E9D1BAE4D8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4" y="1748083"/>
            <a:ext cx="6772275" cy="2803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102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 All</a:t>
            </a:r>
            <a:br>
              <a:rPr lang="en" dirty="0"/>
            </a:br>
            <a:r>
              <a:rPr lang="en" dirty="0"/>
              <a:t>(Fitur Tambahan)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8F87A-A434-4143-B250-1D49287E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709737"/>
            <a:ext cx="84486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19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Quiz Sederhana</a:t>
            </a:r>
            <a:br>
              <a:rPr lang="en" dirty="0"/>
            </a:br>
            <a:r>
              <a:rPr lang="en" dirty="0"/>
              <a:t>(Fitur Tambahan)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91353-18AA-4990-A90F-CAA0546742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10" y="1649730"/>
            <a:ext cx="6699940" cy="2827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0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Infaq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Mentor</a:t>
            </a:r>
            <a:br>
              <a:rPr lang="en-ID" dirty="0"/>
            </a:br>
            <a:r>
              <a:rPr lang="en-ID" dirty="0"/>
              <a:t>(Fitur </a:t>
            </a:r>
            <a:r>
              <a:rPr lang="en-ID" dirty="0" err="1"/>
              <a:t>Tambahan</a:t>
            </a:r>
            <a:r>
              <a:rPr lang="en-ID" dirty="0"/>
              <a:t>)</a:t>
            </a: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4CA9B-FBDD-4BC5-8C76-FD4270252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58" y="1563943"/>
            <a:ext cx="6703142" cy="33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7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Isi E-Wallet</a:t>
            </a:r>
            <a:br>
              <a:rPr lang="en-ID" dirty="0"/>
            </a:br>
            <a:r>
              <a:rPr lang="en-ID" dirty="0"/>
              <a:t>(Fitur </a:t>
            </a:r>
            <a:r>
              <a:rPr lang="en-ID" dirty="0" err="1"/>
              <a:t>Tambahan</a:t>
            </a:r>
            <a:r>
              <a:rPr lang="en-ID" dirty="0"/>
              <a:t>)</a:t>
            </a: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6A13C-4328-4D11-A4C0-FF015BFF5E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9996" y="1400426"/>
            <a:ext cx="5842604" cy="367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00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Payment Gateway</a:t>
            </a:r>
            <a:br>
              <a:rPr lang="en-ID" dirty="0"/>
            </a:br>
            <a:r>
              <a:rPr lang="en-ID" dirty="0"/>
              <a:t>(Fitur </a:t>
            </a:r>
            <a:r>
              <a:rPr lang="en-ID" dirty="0" err="1"/>
              <a:t>Tambahan</a:t>
            </a:r>
            <a:r>
              <a:rPr lang="en-ID" dirty="0"/>
              <a:t>)</a:t>
            </a: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1" name="Picture 10" descr="E-Commerce : Memilih Sistem Pembayaran Online untuk Memudahkan Transaksi –  EliteMarketer.id">
            <a:extLst>
              <a:ext uri="{FF2B5EF4-FFF2-40B4-BE49-F238E27FC236}">
                <a16:creationId xmlns:a16="http://schemas.microsoft.com/office/drawing/2014/main" id="{CEF2AE3F-C6C5-48F5-9E68-106275A676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" y="1666240"/>
            <a:ext cx="6372543" cy="2602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8737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Desain Aplikasi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CCC4A1-AD71-4FEC-8357-D235838D8DD7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46562A2-36C4-4BD4-B05A-196834205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778AECD0-4981-45D3-975D-F589082C0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3 Sistem Informasi">
              <a:extLst>
                <a:ext uri="{FF2B5EF4-FFF2-40B4-BE49-F238E27FC236}">
                  <a16:creationId xmlns:a16="http://schemas.microsoft.com/office/drawing/2014/main" id="{1ADFC2DB-E81D-47B9-9B31-B20EA8878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4C3A6C-0A27-4F4B-80B4-639B6D6C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712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3745-16BD-4B7C-B4A2-2EADCF333C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07" y="241300"/>
            <a:ext cx="6353493" cy="4902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276BB-19FA-41D5-84D8-CE245C90D9E3}"/>
              </a:ext>
            </a:extLst>
          </p:cNvPr>
          <p:cNvSpPr txBox="1"/>
          <p:nvPr/>
        </p:nvSpPr>
        <p:spPr>
          <a:xfrm>
            <a:off x="0" y="85824"/>
            <a:ext cx="21988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Perancangan Basis Data</a:t>
            </a:r>
            <a:endParaRPr lang="en-ID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5;p13">
            <a:extLst>
              <a:ext uri="{FF2B5EF4-FFF2-40B4-BE49-F238E27FC236}">
                <a16:creationId xmlns:a16="http://schemas.microsoft.com/office/drawing/2014/main" id="{75511FC9-96C9-4E97-B591-4A7681065EF9}"/>
              </a:ext>
            </a:extLst>
          </p:cNvPr>
          <p:cNvSpPr/>
          <p:nvPr/>
        </p:nvSpPr>
        <p:spPr>
          <a:xfrm>
            <a:off x="0" y="4749700"/>
            <a:ext cx="9144000" cy="39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257556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403750" y="205662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Apa itu MyVoQu?</a:t>
            </a:r>
            <a:endParaRPr sz="3000" dirty="0"/>
          </a:p>
        </p:txBody>
      </p:sp>
      <p:cxnSp>
        <p:nvCxnSpPr>
          <p:cNvPr id="104" name="Google Shape;104;p14"/>
          <p:cNvCxnSpPr>
            <a:cxnSpLocks/>
          </p:cNvCxnSpPr>
          <p:nvPr/>
        </p:nvCxnSpPr>
        <p:spPr>
          <a:xfrm>
            <a:off x="5753200" y="2636520"/>
            <a:ext cx="3390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CEF1D83-0071-4661-A48A-2E31A86A0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E700D785-A7DF-4235-9DC2-F2991890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3 Sistem Informasi">
            <a:extLst>
              <a:ext uri="{FF2B5EF4-FFF2-40B4-BE49-F238E27FC236}">
                <a16:creationId xmlns:a16="http://schemas.microsoft.com/office/drawing/2014/main" id="{6AD2EA9B-CB98-43D1-A01B-ED61A1C9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6BD6CB-C62F-4AA0-8DF6-B59D18EA6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49" y="1947062"/>
            <a:ext cx="1084453" cy="10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5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276BB-19FA-41D5-84D8-CE245C90D9E3}"/>
              </a:ext>
            </a:extLst>
          </p:cNvPr>
          <p:cNvSpPr txBox="1"/>
          <p:nvPr/>
        </p:nvSpPr>
        <p:spPr>
          <a:xfrm>
            <a:off x="0" y="85824"/>
            <a:ext cx="21988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Diagram Relasi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23CCE-DC04-467A-82F3-24AB1EF02F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66913" y="635126"/>
            <a:ext cx="5610174" cy="40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6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-ID" dirty="0" err="1"/>
              <a:t>truktur</a:t>
            </a:r>
            <a:r>
              <a:rPr lang="en-ID" dirty="0"/>
              <a:t> </a:t>
            </a:r>
            <a:r>
              <a:rPr lang="en-ID" dirty="0" err="1"/>
              <a:t>Tabel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DC79F4-ABAF-4619-8168-10F750F2C8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" y="2137394"/>
            <a:ext cx="3582878" cy="230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2AD72-A48F-49AA-83B2-F855CE2BFEC4}"/>
              </a:ext>
            </a:extLst>
          </p:cNvPr>
          <p:cNvSpPr txBox="1"/>
          <p:nvPr/>
        </p:nvSpPr>
        <p:spPr>
          <a:xfrm>
            <a:off x="1088127" y="17659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User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50C65E-91DD-48D9-ADD8-12611B0024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45877" y="2137394"/>
            <a:ext cx="3329623" cy="533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9CD7EC-793E-400E-8D8D-51E9349B86DC}"/>
              </a:ext>
            </a:extLst>
          </p:cNvPr>
          <p:cNvSpPr txBox="1"/>
          <p:nvPr/>
        </p:nvSpPr>
        <p:spPr>
          <a:xfrm>
            <a:off x="4980735" y="175540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Role</a:t>
            </a: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1A99F-10F1-45AF-92FA-E6C82A18206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50121" y="3760454"/>
            <a:ext cx="4680585" cy="685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B41B73-A098-450B-B3BC-E9133F0A2B80}"/>
              </a:ext>
            </a:extLst>
          </p:cNvPr>
          <p:cNvSpPr txBox="1"/>
          <p:nvPr/>
        </p:nvSpPr>
        <p:spPr>
          <a:xfrm>
            <a:off x="5812585" y="3452677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User Token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99877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-ID" dirty="0" err="1"/>
              <a:t>truktur</a:t>
            </a:r>
            <a:r>
              <a:rPr lang="en-ID" dirty="0"/>
              <a:t> </a:t>
            </a:r>
            <a:r>
              <a:rPr lang="en-ID" dirty="0" err="1"/>
              <a:t>Tabel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2AD72-A48F-49AA-83B2-F855CE2BFEC4}"/>
              </a:ext>
            </a:extLst>
          </p:cNvPr>
          <p:cNvSpPr txBox="1"/>
          <p:nvPr/>
        </p:nvSpPr>
        <p:spPr>
          <a:xfrm>
            <a:off x="1088127" y="17659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Infaq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37AD87-1E66-4D32-9C27-60623D2FA0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58" y="2181710"/>
            <a:ext cx="3694668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8593D3-C75D-4D4C-8D1F-9D0083019B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7158" y="4000980"/>
            <a:ext cx="4680585" cy="10020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F2B56D-3F14-4FA6-A690-F02D28170CA0}"/>
              </a:ext>
            </a:extLst>
          </p:cNvPr>
          <p:cNvSpPr txBox="1"/>
          <p:nvPr/>
        </p:nvSpPr>
        <p:spPr>
          <a:xfrm>
            <a:off x="1291327" y="3642495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Posting</a:t>
            </a:r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08957B-370D-4206-A610-0C888B984AF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36992" y="2181710"/>
            <a:ext cx="4680585" cy="8972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8867A6-9678-4733-8BAD-92D54C04CAB4}"/>
              </a:ext>
            </a:extLst>
          </p:cNvPr>
          <p:cNvSpPr txBox="1"/>
          <p:nvPr/>
        </p:nvSpPr>
        <p:spPr>
          <a:xfrm>
            <a:off x="6022077" y="187393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Chat All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51998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-ID" dirty="0" err="1"/>
              <a:t>truktur</a:t>
            </a:r>
            <a:r>
              <a:rPr lang="en-ID" dirty="0"/>
              <a:t> </a:t>
            </a:r>
            <a:r>
              <a:rPr lang="en-ID" dirty="0" err="1"/>
              <a:t>Tabel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2AD72-A48F-49AA-83B2-F855CE2BFEC4}"/>
              </a:ext>
            </a:extLst>
          </p:cNvPr>
          <p:cNvSpPr txBox="1"/>
          <p:nvPr/>
        </p:nvSpPr>
        <p:spPr>
          <a:xfrm>
            <a:off x="1088127" y="1765960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Dompet</a:t>
            </a:r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D1866-EAC2-48E6-A3D2-D9EABDCD5F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205" y="2152650"/>
            <a:ext cx="4680585" cy="838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36B132-2B87-4CFF-B471-E9DB9EBD5B3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12807" y="3832854"/>
            <a:ext cx="4680585" cy="1111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D0B7E0-5C1D-4CA2-9ED1-ED61F8BAC44B}"/>
              </a:ext>
            </a:extLst>
          </p:cNvPr>
          <p:cNvSpPr txBox="1"/>
          <p:nvPr/>
        </p:nvSpPr>
        <p:spPr>
          <a:xfrm>
            <a:off x="4267756" y="3419493"/>
            <a:ext cx="297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Pengisian</a:t>
            </a:r>
            <a:r>
              <a:rPr lang="en-US" dirty="0"/>
              <a:t> </a:t>
            </a:r>
            <a:r>
              <a:rPr lang="en-US" dirty="0" err="1"/>
              <a:t>Dompet</a:t>
            </a:r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80400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Autentikasi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A3060-01B1-413E-9B1C-AFE9F07083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2024" y="2044437"/>
            <a:ext cx="4263926" cy="2356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7DF2A9-4A1A-4A21-A909-2C76953913C5}"/>
              </a:ext>
            </a:extLst>
          </p:cNvPr>
          <p:cNvSpPr txBox="1"/>
          <p:nvPr/>
        </p:nvSpPr>
        <p:spPr>
          <a:xfrm>
            <a:off x="1800350" y="1684218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Registrasi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35889-093E-4106-B2CD-1E9705A1968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49507" y="2044437"/>
            <a:ext cx="4076919" cy="23561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5CAE0B-8250-4EEF-918B-D79922B86823}"/>
              </a:ext>
            </a:extLst>
          </p:cNvPr>
          <p:cNvSpPr txBox="1"/>
          <p:nvPr/>
        </p:nvSpPr>
        <p:spPr>
          <a:xfrm>
            <a:off x="6721600" y="168717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21851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Autentikasi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DF2A9-4A1A-4A21-A909-2C76953913C5}"/>
              </a:ext>
            </a:extLst>
          </p:cNvPr>
          <p:cNvSpPr txBox="1"/>
          <p:nvPr/>
        </p:nvSpPr>
        <p:spPr>
          <a:xfrm>
            <a:off x="3787900" y="170326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Forgot Password</a:t>
            </a: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668AEC-310C-4B29-9B88-46AD196BFE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28146" y="2088887"/>
            <a:ext cx="4687708" cy="29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70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09015A-4827-42AF-BBCB-342B061CC7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0658" y="2173595"/>
            <a:ext cx="3965966" cy="2230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758077-A039-49D3-B79D-D2A238043D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86874" y="2173595"/>
            <a:ext cx="4330703" cy="2435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809750" y="182880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Beranda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286500" y="1828799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Teman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306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809750" y="182880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Profil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286500" y="182879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Quiz </a:t>
            </a:r>
            <a:r>
              <a:rPr lang="en-US" dirty="0" err="1"/>
              <a:t>Sederhana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1C4B98-9EF3-4288-98FD-26794E27A7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89" y="2136576"/>
            <a:ext cx="4680585" cy="2632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E6F58-AF0B-4765-A42F-AA387D5AD3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4482" y="2136576"/>
            <a:ext cx="4126629" cy="23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21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809750" y="1828800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Kolaborasi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286500" y="182879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 All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5E176A-9CC4-43BA-87FD-E3C7D346D8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89" y="2252345"/>
            <a:ext cx="4420211" cy="2486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C2A15C-18CC-4D66-839B-EBA446E159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04849" y="2252345"/>
            <a:ext cx="4112728" cy="23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1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809750" y="1828800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Infaq</a:t>
            </a:r>
            <a:r>
              <a:rPr lang="en-US" dirty="0"/>
              <a:t> Mentor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286500" y="1828799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 Bot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D5D36F-5766-4389-8927-5D442B87A1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2000" y="2233295"/>
            <a:ext cx="4146550" cy="2332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65CF9F-8C31-4212-B584-11096182B13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51412" y="2136576"/>
            <a:ext cx="1804433" cy="26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5;p13">
            <a:extLst>
              <a:ext uri="{FF2B5EF4-FFF2-40B4-BE49-F238E27FC236}">
                <a16:creationId xmlns:a16="http://schemas.microsoft.com/office/drawing/2014/main" id="{8026CC2D-E1BC-4BCE-B064-F1F2EAC88850}"/>
              </a:ext>
            </a:extLst>
          </p:cNvPr>
          <p:cNvSpPr/>
          <p:nvPr/>
        </p:nvSpPr>
        <p:spPr>
          <a:xfrm>
            <a:off x="0" y="4749700"/>
            <a:ext cx="9144000" cy="39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432535" y="1200787"/>
            <a:ext cx="3866611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Latar Belakang </a:t>
            </a:r>
            <a:endParaRPr dirty="0">
              <a:latin typeface="+mj-lt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1056531" y="1311274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5B60C76-F7B7-4CF0-BB2F-5D92C361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125D7ECA-CEA8-4530-A49C-CA96CEF2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D3 Sistem Informasi">
            <a:extLst>
              <a:ext uri="{FF2B5EF4-FFF2-40B4-BE49-F238E27FC236}">
                <a16:creationId xmlns:a16="http://schemas.microsoft.com/office/drawing/2014/main" id="{F1ED5D12-D5FF-45E3-8F15-A8A9E883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EF1B-7833-4C22-9FEE-750FB2902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9BBC4-E680-4FB3-8BD3-0CFFE631A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25" y="2002550"/>
            <a:ext cx="1210862" cy="1210862"/>
          </a:xfrm>
          <a:prstGeom prst="rect">
            <a:avLst/>
          </a:prstGeom>
        </p:spPr>
      </p:pic>
      <p:sp>
        <p:nvSpPr>
          <p:cNvPr id="23" name="Google Shape;86;p13">
            <a:extLst>
              <a:ext uri="{FF2B5EF4-FFF2-40B4-BE49-F238E27FC236}">
                <a16:creationId xmlns:a16="http://schemas.microsoft.com/office/drawing/2014/main" id="{B73ECFB3-F50F-4C08-96A7-5AD61AA79614}"/>
              </a:ext>
            </a:extLst>
          </p:cNvPr>
          <p:cNvSpPr txBox="1">
            <a:spLocks/>
          </p:cNvSpPr>
          <p:nvPr/>
        </p:nvSpPr>
        <p:spPr>
          <a:xfrm>
            <a:off x="18072" y="3275580"/>
            <a:ext cx="2420256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ID" sz="1500" b="0" dirty="0" err="1">
                <a:latin typeface="+mj-lt"/>
              </a:rPr>
              <a:t>Kesulitan</a:t>
            </a:r>
            <a:r>
              <a:rPr lang="en-ID" sz="1500" b="0" dirty="0">
                <a:latin typeface="+mj-lt"/>
              </a:rPr>
              <a:t> </a:t>
            </a:r>
            <a:r>
              <a:rPr lang="en-ID" sz="1500" b="0" dirty="0" err="1">
                <a:latin typeface="+mj-lt"/>
              </a:rPr>
              <a:t>dalam</a:t>
            </a:r>
            <a:r>
              <a:rPr lang="en-ID" sz="1500" b="0" dirty="0">
                <a:latin typeface="+mj-lt"/>
              </a:rPr>
              <a:t> </a:t>
            </a:r>
            <a:r>
              <a:rPr lang="en-ID" sz="1500" b="0" dirty="0" err="1">
                <a:latin typeface="+mj-lt"/>
              </a:rPr>
              <a:t>penyetoran</a:t>
            </a:r>
            <a:r>
              <a:rPr lang="en-ID" sz="1500" b="0" dirty="0">
                <a:latin typeface="+mj-lt"/>
              </a:rPr>
              <a:t> </a:t>
            </a:r>
            <a:r>
              <a:rPr lang="en-ID" sz="1500" b="0" dirty="0" err="1">
                <a:latin typeface="+mj-lt"/>
              </a:rPr>
              <a:t>hafalan</a:t>
            </a:r>
            <a:endParaRPr lang="en-ID" sz="1500" b="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9A66F-69EA-4223-9069-CE450ED9F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0267" y="2008532"/>
            <a:ext cx="1126435" cy="1126435"/>
          </a:xfrm>
          <a:prstGeom prst="rect">
            <a:avLst/>
          </a:prstGeom>
        </p:spPr>
      </p:pic>
      <p:sp>
        <p:nvSpPr>
          <p:cNvPr id="26" name="Google Shape;86;p13">
            <a:extLst>
              <a:ext uri="{FF2B5EF4-FFF2-40B4-BE49-F238E27FC236}">
                <a16:creationId xmlns:a16="http://schemas.microsoft.com/office/drawing/2014/main" id="{FE09763A-9054-4EA9-8EBE-A3ECC15D661C}"/>
              </a:ext>
            </a:extLst>
          </p:cNvPr>
          <p:cNvSpPr txBox="1">
            <a:spLocks/>
          </p:cNvSpPr>
          <p:nvPr/>
        </p:nvSpPr>
        <p:spPr>
          <a:xfrm>
            <a:off x="2878890" y="3275580"/>
            <a:ext cx="2420256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ID" sz="1500" b="0" dirty="0" err="1">
                <a:latin typeface="+mj-lt"/>
              </a:rPr>
              <a:t>Kesulitan</a:t>
            </a:r>
            <a:r>
              <a:rPr lang="en-ID" sz="1500" b="0" dirty="0">
                <a:latin typeface="+mj-lt"/>
              </a:rPr>
              <a:t> </a:t>
            </a:r>
            <a:r>
              <a:rPr lang="en-ID" sz="1500" b="0" dirty="0" err="1">
                <a:latin typeface="+mj-lt"/>
              </a:rPr>
              <a:t>dalam</a:t>
            </a:r>
            <a:r>
              <a:rPr lang="en-ID" sz="1500" b="0" dirty="0">
                <a:latin typeface="+mj-lt"/>
              </a:rPr>
              <a:t> </a:t>
            </a:r>
            <a:r>
              <a:rPr lang="en-ID" sz="1500" b="0" dirty="0" err="1">
                <a:latin typeface="+mj-lt"/>
              </a:rPr>
              <a:t>pendataan</a:t>
            </a:r>
            <a:endParaRPr lang="en-ID" sz="1500" b="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5E4BC-A772-4555-A8C3-E38403416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767" y="2186162"/>
            <a:ext cx="843637" cy="843637"/>
          </a:xfrm>
          <a:prstGeom prst="rect">
            <a:avLst/>
          </a:prstGeom>
        </p:spPr>
      </p:pic>
      <p:sp>
        <p:nvSpPr>
          <p:cNvPr id="29" name="Google Shape;86;p13">
            <a:extLst>
              <a:ext uri="{FF2B5EF4-FFF2-40B4-BE49-F238E27FC236}">
                <a16:creationId xmlns:a16="http://schemas.microsoft.com/office/drawing/2014/main" id="{4D074238-0650-4BC6-A13D-776AD8EE259B}"/>
              </a:ext>
            </a:extLst>
          </p:cNvPr>
          <p:cNvSpPr txBox="1">
            <a:spLocks/>
          </p:cNvSpPr>
          <p:nvPr/>
        </p:nvSpPr>
        <p:spPr>
          <a:xfrm>
            <a:off x="6256458" y="3275580"/>
            <a:ext cx="2420256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ID" sz="1500" b="0" dirty="0" err="1">
                <a:latin typeface="+mj-lt"/>
              </a:rPr>
              <a:t>Penyimpanan</a:t>
            </a:r>
            <a:r>
              <a:rPr lang="en-ID" sz="1500" b="0" dirty="0">
                <a:latin typeface="+mj-lt"/>
              </a:rPr>
              <a:t> Video </a:t>
            </a:r>
            <a:r>
              <a:rPr lang="en-ID" sz="1500" b="0" dirty="0" err="1">
                <a:latin typeface="+mj-lt"/>
              </a:rPr>
              <a:t>Hafalan</a:t>
            </a:r>
            <a:endParaRPr lang="en-ID" sz="1500" b="0" dirty="0">
              <a:latin typeface="+mj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207431" y="1828800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Dompet</a:t>
            </a:r>
            <a:r>
              <a:rPr lang="en-US" dirty="0"/>
              <a:t> Digital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108700" y="1828799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Gateway</a:t>
            </a:r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206313-E6C3-4269-98E7-7C5050BF0C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111" y="2235556"/>
            <a:ext cx="3582308" cy="838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CD7115-36D6-4911-8FF7-FFED3AD478C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06557" y="2235556"/>
            <a:ext cx="4680585" cy="26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50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207431" y="1828800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Gateway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BD69-A3E6-4F7C-B3F5-C43EBA57A4BD}"/>
              </a:ext>
            </a:extLst>
          </p:cNvPr>
          <p:cNvSpPr txBox="1"/>
          <p:nvPr/>
        </p:nvSpPr>
        <p:spPr>
          <a:xfrm>
            <a:off x="6108700" y="1828799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Gateway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9C3D45-4732-4E6D-B522-FAA1E584E6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807" y="2235556"/>
            <a:ext cx="3928078" cy="22094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356359-4682-4223-9058-3B3B31A9733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87507" y="2235556"/>
            <a:ext cx="4680585" cy="26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53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750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Aplikasi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Penghafal</a:t>
            </a:r>
            <a:r>
              <a:rPr lang="en-US" dirty="0"/>
              <a:t>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92122-20D2-4E52-9B95-D8A4BA50E0E8}"/>
              </a:ext>
            </a:extLst>
          </p:cNvPr>
          <p:cNvSpPr txBox="1"/>
          <p:nvPr/>
        </p:nvSpPr>
        <p:spPr>
          <a:xfrm>
            <a:off x="1672242" y="1574798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Gateway</a:t>
            </a:r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092244-CF5F-4174-AFA4-0AB1EED305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2099" y="1939724"/>
            <a:ext cx="4262495" cy="24680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B3579C-EDFB-4CC7-A642-C2FC34E3D7E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1939724"/>
            <a:ext cx="4387850" cy="2468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8AD322-C698-409A-AFB4-EF99ABB92A48}"/>
              </a:ext>
            </a:extLst>
          </p:cNvPr>
          <p:cNvSpPr txBox="1"/>
          <p:nvPr/>
        </p:nvSpPr>
        <p:spPr>
          <a:xfrm>
            <a:off x="6098192" y="1574798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Riwayat </a:t>
            </a:r>
            <a:r>
              <a:rPr lang="en-US" dirty="0" err="1"/>
              <a:t>Transaksi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6770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CCC4A1-AD71-4FEC-8357-D235838D8DD7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46562A2-36C4-4BD4-B05A-196834205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778AECD0-4981-45D3-975D-F589082C0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3 Sistem Informasi">
              <a:extLst>
                <a:ext uri="{FF2B5EF4-FFF2-40B4-BE49-F238E27FC236}">
                  <a16:creationId xmlns:a16="http://schemas.microsoft.com/office/drawing/2014/main" id="{1ADFC2DB-E81D-47B9-9B31-B20EA8878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4C3A6C-0A27-4F4B-80B4-639B6D6C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541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0896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Box Testing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86658C-76C8-4FB4-8C1E-6AE4A94A1B04}"/>
              </a:ext>
            </a:extLst>
          </p:cNvPr>
          <p:cNvSpPr txBox="1"/>
          <p:nvPr/>
        </p:nvSpPr>
        <p:spPr>
          <a:xfrm>
            <a:off x="279400" y="1698446"/>
            <a:ext cx="8699499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Registrasi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Password </a:t>
            </a:r>
            <a:r>
              <a:rPr lang="en-US" dirty="0" err="1"/>
              <a:t>dari</a:t>
            </a:r>
            <a:r>
              <a:rPr lang="en-US" dirty="0"/>
              <a:t> Forgot Password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Login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Cari email </a:t>
            </a:r>
            <a:r>
              <a:rPr lang="en-US" dirty="0" err="1"/>
              <a:t>untuk</a:t>
            </a:r>
            <a:r>
              <a:rPr lang="en-US" dirty="0"/>
              <a:t> Forgot Password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Edit </a:t>
            </a:r>
            <a:r>
              <a:rPr lang="en-US" dirty="0" err="1"/>
              <a:t>Porfile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Update Avatar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Password </a:t>
            </a:r>
            <a:r>
              <a:rPr lang="en-US" dirty="0" err="1"/>
              <a:t>Melalui</a:t>
            </a:r>
            <a:r>
              <a:rPr lang="en-US" dirty="0"/>
              <a:t> Edit </a:t>
            </a:r>
            <a:r>
              <a:rPr lang="en-US" dirty="0" err="1"/>
              <a:t>Profil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Posting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Video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Teman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Quiz </a:t>
            </a:r>
            <a:r>
              <a:rPr lang="en-US" dirty="0" err="1"/>
              <a:t>Sederhana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Video Call </a:t>
            </a:r>
            <a:r>
              <a:rPr lang="en-US" dirty="0" err="1"/>
              <a:t>Kolaborasi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Chat All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Infaq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Mentor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Pengisian</a:t>
            </a:r>
            <a:r>
              <a:rPr lang="en-US" dirty="0"/>
              <a:t> </a:t>
            </a:r>
            <a:r>
              <a:rPr lang="en-US" dirty="0" err="1"/>
              <a:t>Dompet</a:t>
            </a:r>
            <a:r>
              <a:rPr lang="en-US" dirty="0"/>
              <a:t> Digital</a:t>
            </a:r>
          </a:p>
          <a:p>
            <a:pPr marL="342900" indent="-342900">
              <a:buAutoNum type="arabicParenR"/>
            </a:pPr>
            <a:r>
              <a:rPr lang="en-US" dirty="0" err="1"/>
              <a:t>Pengujian</a:t>
            </a:r>
            <a:r>
              <a:rPr lang="en-US" dirty="0"/>
              <a:t> Payment Gateway</a:t>
            </a:r>
            <a:br>
              <a:rPr lang="en-US" dirty="0"/>
            </a:b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0736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0896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Usability Testing  - System Usability Scale (SUS)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356C5-5579-4316-A6A9-6910F4DCB090}"/>
              </a:ext>
            </a:extLst>
          </p:cNvPr>
          <p:cNvSpPr txBox="1"/>
          <p:nvPr/>
        </p:nvSpPr>
        <p:spPr>
          <a:xfrm>
            <a:off x="950046" y="1605610"/>
            <a:ext cx="1991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2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427C31-A874-4030-9C45-AD94E5D780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8627" y="2000250"/>
            <a:ext cx="4678045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76DD6-3D73-4AC7-827E-544E8A416AE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" y="3308351"/>
            <a:ext cx="4678680" cy="163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984FCE-2B70-4D0D-B1D2-1FCC8D6B63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47" y="3308351"/>
            <a:ext cx="3339630" cy="1336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78453-0323-4C8E-8A3E-9D8384A3CBF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77947" y="1863526"/>
            <a:ext cx="3266003" cy="121622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D157A6-034D-48DA-B989-87F37523E10F}"/>
              </a:ext>
            </a:extLst>
          </p:cNvPr>
          <p:cNvCxnSpPr/>
          <p:nvPr/>
        </p:nvCxnSpPr>
        <p:spPr>
          <a:xfrm>
            <a:off x="8045450" y="2171303"/>
            <a:ext cx="0" cy="35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87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90896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Usability Testing  - Net Promoter Score (NPS)</a:t>
            </a:r>
            <a:endParaRPr lang="en-ID"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38772618-30D0-4E65-8904-2F57ABD515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590" y="3994151"/>
            <a:ext cx="351282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1484C-E699-4727-B138-3AC1B11072E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8692" y="3388044"/>
            <a:ext cx="3560445" cy="155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013346-1698-45AF-BEC0-F379CD87A02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6258" y="2154160"/>
            <a:ext cx="3114992" cy="952500"/>
          </a:xfrm>
          <a:prstGeom prst="rect">
            <a:avLst/>
          </a:prstGeom>
        </p:spPr>
      </p:pic>
      <p:pic>
        <p:nvPicPr>
          <p:cNvPr id="18" name="Picture 17" descr="What is a Good Net Promoter Score? (2020 NPS Benchmark)">
            <a:extLst>
              <a:ext uri="{FF2B5EF4-FFF2-40B4-BE49-F238E27FC236}">
                <a16:creationId xmlns:a16="http://schemas.microsoft.com/office/drawing/2014/main" id="{68A63B50-83AB-42A1-8D5F-10CFBA88DD1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692" y="1457406"/>
            <a:ext cx="3512820" cy="16492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633139C-AF7B-49F3-9BB2-6A7B46520E43}"/>
              </a:ext>
            </a:extLst>
          </p:cNvPr>
          <p:cNvSpPr/>
          <p:nvPr/>
        </p:nvSpPr>
        <p:spPr>
          <a:xfrm rot="5400000">
            <a:off x="7821613" y="1895475"/>
            <a:ext cx="228600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1466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CCC4A1-AD71-4FEC-8357-D235838D8DD7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46562A2-36C4-4BD4-B05A-196834205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778AECD0-4981-45D3-975D-F589082C0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3 Sistem Informasi">
              <a:extLst>
                <a:ext uri="{FF2B5EF4-FFF2-40B4-BE49-F238E27FC236}">
                  <a16:creationId xmlns:a16="http://schemas.microsoft.com/office/drawing/2014/main" id="{1ADFC2DB-E81D-47B9-9B31-B20EA8878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4C3A6C-0A27-4F4B-80B4-639B6D6C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D5300A-BC4B-4326-B8F3-D57920C98528}"/>
                  </a:ext>
                </a:extLst>
              </p14:cNvPr>
              <p14:cNvContentPartPr/>
              <p14:nvPr/>
            </p14:nvContentPartPr>
            <p14:xfrm>
              <a:off x="6562800" y="45252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D5300A-BC4B-4326-B8F3-D57920C985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53440" y="4431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667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Aplikasi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CCC4A1-AD71-4FEC-8357-D235838D8DD7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46562A2-36C4-4BD4-B05A-196834205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778AECD0-4981-45D3-975D-F589082C0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3 Sistem Informasi">
              <a:extLst>
                <a:ext uri="{FF2B5EF4-FFF2-40B4-BE49-F238E27FC236}">
                  <a16:creationId xmlns:a16="http://schemas.microsoft.com/office/drawing/2014/main" id="{1ADFC2DB-E81D-47B9-9B31-B20EA8878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4C3A6C-0A27-4F4B-80B4-639B6D6C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D5300A-BC4B-4326-B8F3-D57920C98528}"/>
                  </a:ext>
                </a:extLst>
              </p14:cNvPr>
              <p14:cNvContentPartPr/>
              <p14:nvPr/>
            </p14:nvContentPartPr>
            <p14:xfrm>
              <a:off x="6562800" y="45252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D5300A-BC4B-4326-B8F3-D57920C985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53440" y="4431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4446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4"/>
            <a:ext cx="5021400" cy="2313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questions ?</a:t>
            </a:r>
            <a:endParaRPr sz="3600" b="1" i="1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95" name="Google Shape;395;p36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36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97" name="Google Shape;397;p36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36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9" name="Google Shape;399;p36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400" name="Google Shape;400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5;p13">
            <a:extLst>
              <a:ext uri="{FF2B5EF4-FFF2-40B4-BE49-F238E27FC236}">
                <a16:creationId xmlns:a16="http://schemas.microsoft.com/office/drawing/2014/main" id="{D5B3F0FA-2F4E-4316-81A0-9A086C2F6883}"/>
              </a:ext>
            </a:extLst>
          </p:cNvPr>
          <p:cNvSpPr/>
          <p:nvPr/>
        </p:nvSpPr>
        <p:spPr>
          <a:xfrm>
            <a:off x="0" y="4749700"/>
            <a:ext cx="9144000" cy="39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432535" y="1200787"/>
            <a:ext cx="3866611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Rumusan Masalah</a:t>
            </a:r>
            <a:endParaRPr dirty="0">
              <a:latin typeface="+mj-lt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1056531" y="1311274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5B60C76-F7B7-4CF0-BB2F-5D92C361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125D7ECA-CEA8-4530-A49C-CA96CEF2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D3 Sistem Informasi">
            <a:extLst>
              <a:ext uri="{FF2B5EF4-FFF2-40B4-BE49-F238E27FC236}">
                <a16:creationId xmlns:a16="http://schemas.microsoft.com/office/drawing/2014/main" id="{F1ED5D12-D5FF-45E3-8F15-A8A9E883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EF1B-7833-4C22-9FEE-750FB2902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8D6E4F-1BFF-486F-B18D-664D16A0F34F}"/>
              </a:ext>
            </a:extLst>
          </p:cNvPr>
          <p:cNvSpPr txBox="1"/>
          <p:nvPr/>
        </p:nvSpPr>
        <p:spPr>
          <a:xfrm>
            <a:off x="959820" y="1989184"/>
            <a:ext cx="6254087" cy="1857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Bagaimana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cara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penyetoran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hafalan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ID" sz="15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Bagaimana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cara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supaya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5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didaftarkan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asli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ID" sz="15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Bagaimana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cara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penyimpanan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video agar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menghabiskan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memori</a:t>
            </a:r>
            <a:r>
              <a:rPr lang="en-US" sz="15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internal?</a:t>
            </a:r>
            <a:endParaRPr lang="en-ID" sz="15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05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5;p13">
            <a:extLst>
              <a:ext uri="{FF2B5EF4-FFF2-40B4-BE49-F238E27FC236}">
                <a16:creationId xmlns:a16="http://schemas.microsoft.com/office/drawing/2014/main" id="{8A5C0387-3ACA-4B02-A745-A86DD1E381FB}"/>
              </a:ext>
            </a:extLst>
          </p:cNvPr>
          <p:cNvSpPr/>
          <p:nvPr/>
        </p:nvSpPr>
        <p:spPr>
          <a:xfrm>
            <a:off x="0" y="4749700"/>
            <a:ext cx="9144000" cy="39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432535" y="1200787"/>
            <a:ext cx="3866611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Tujuan</a:t>
            </a:r>
            <a:endParaRPr dirty="0">
              <a:latin typeface="+mj-lt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1056531" y="1311274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5B60C76-F7B7-4CF0-BB2F-5D92C361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7" y="132522"/>
            <a:ext cx="647425" cy="7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go Fakultas Ilmu Terapan Universitas Telkom | Mfc Website">
            <a:extLst>
              <a:ext uri="{FF2B5EF4-FFF2-40B4-BE49-F238E27FC236}">
                <a16:creationId xmlns:a16="http://schemas.microsoft.com/office/drawing/2014/main" id="{125D7ECA-CEA8-4530-A49C-CA96CEF2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9" y="84066"/>
            <a:ext cx="1696278" cy="6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D3 Sistem Informasi">
            <a:extLst>
              <a:ext uri="{FF2B5EF4-FFF2-40B4-BE49-F238E27FC236}">
                <a16:creationId xmlns:a16="http://schemas.microsoft.com/office/drawing/2014/main" id="{F1ED5D12-D5FF-45E3-8F15-A8A9E883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1" y="0"/>
            <a:ext cx="1210862" cy="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EF1B-7833-4C22-9FEE-750FB2902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1" y="0"/>
            <a:ext cx="718656" cy="673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71BC3A-A497-45E9-AC67-C959B041C694}"/>
              </a:ext>
            </a:extLst>
          </p:cNvPr>
          <p:cNvSpPr txBox="1"/>
          <p:nvPr/>
        </p:nvSpPr>
        <p:spPr>
          <a:xfrm>
            <a:off x="970340" y="1892062"/>
            <a:ext cx="5897896" cy="1098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4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Menyediakan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file upload</a:t>
            </a:r>
            <a:endParaRPr lang="en-ID" sz="14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sz="14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Menyediakan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autentikasi</a:t>
            </a:r>
            <a:r>
              <a:rPr lang="en-US" sz="14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14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ID" sz="14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Menyediakan</a:t>
            </a:r>
            <a:r>
              <a:rPr lang="en-ID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fitur</a:t>
            </a:r>
            <a:r>
              <a:rPr lang="en-ID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penyimpanan</a:t>
            </a:r>
            <a:r>
              <a:rPr lang="en-ID" sz="14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daring dan streaming video </a:t>
            </a:r>
          </a:p>
        </p:txBody>
      </p:sp>
    </p:spTree>
    <p:extLst>
      <p:ext uri="{BB962C8B-B14F-4D97-AF65-F5344CB8AC3E}">
        <p14:creationId xmlns:p14="http://schemas.microsoft.com/office/powerpoint/2010/main" val="69783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4749700"/>
            <a:ext cx="9144000" cy="39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432535" y="1200787"/>
            <a:ext cx="3866611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Batasan Masalah</a:t>
            </a:r>
            <a:endParaRPr dirty="0">
              <a:latin typeface="+mj-lt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1056531" y="1311274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F15AA3-BE04-4F2F-9AAC-2FE888646300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5B60C76-F7B7-4CF0-BB2F-5D92C361E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125D7ECA-CEA8-4530-A49C-CA96CEF2F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D3 Sistem Informasi">
              <a:extLst>
                <a:ext uri="{FF2B5EF4-FFF2-40B4-BE49-F238E27FC236}">
                  <a16:creationId xmlns:a16="http://schemas.microsoft.com/office/drawing/2014/main" id="{F1ED5D12-D5FF-45E3-8F15-A8A9E883E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02EF1B-7833-4C22-9FEE-750FB2902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C76595-3FAE-4567-877A-8A4980DC9B4E}"/>
              </a:ext>
            </a:extLst>
          </p:cNvPr>
          <p:cNvSpPr txBox="1"/>
          <p:nvPr/>
        </p:nvSpPr>
        <p:spPr>
          <a:xfrm>
            <a:off x="917713" y="2060976"/>
            <a:ext cx="7229338" cy="1454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46990" lvl="0" indent="-342900" algn="just">
              <a:lnSpc>
                <a:spcPct val="15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id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Pada aplikasi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ayat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 Quran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bentuk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ayat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bentuk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video.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6990" lvl="0" indent="-3429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arenR"/>
            </a:pP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Akses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daring.</a:t>
            </a:r>
          </a:p>
          <a:p>
            <a:pPr marL="342900" marR="46990" lvl="0" indent="-3429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arenR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Membutuhkan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koneksi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internet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8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4749700"/>
            <a:ext cx="9144000" cy="39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432535" y="1200787"/>
            <a:ext cx="3866611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lt"/>
              </a:rPr>
              <a:t>Metode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Pengerjaan</a:t>
            </a:r>
            <a:endParaRPr dirty="0">
              <a:latin typeface="+mj-lt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1056531" y="1311274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F15AA3-BE04-4F2F-9AAC-2FE888646300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5B60C76-F7B7-4CF0-BB2F-5D92C361E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125D7ECA-CEA8-4530-A49C-CA96CEF2F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D3 Sistem Informasi">
              <a:extLst>
                <a:ext uri="{FF2B5EF4-FFF2-40B4-BE49-F238E27FC236}">
                  <a16:creationId xmlns:a16="http://schemas.microsoft.com/office/drawing/2014/main" id="{F1ED5D12-D5FF-45E3-8F15-A8A9E883E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02EF1B-7833-4C22-9FEE-750FB2902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623DF01-4CD9-410D-8500-53762AA8F85B}"/>
              </a:ext>
            </a:extLst>
          </p:cNvPr>
          <p:cNvPicPr/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0" y="1820790"/>
            <a:ext cx="4491121" cy="25053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29AF4F-B543-4038-8245-2B5C8F005028}"/>
              </a:ext>
            </a:extLst>
          </p:cNvPr>
          <p:cNvSpPr txBox="1"/>
          <p:nvPr/>
        </p:nvSpPr>
        <p:spPr>
          <a:xfrm>
            <a:off x="5374104" y="1897849"/>
            <a:ext cx="2984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Itterative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658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991850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 dan </a:t>
            </a:r>
            <a:r>
              <a:rPr lang="en-US" dirty="0" err="1"/>
              <a:t>Fungsionalitas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E7A946-000F-4794-A95C-110BB093963B}"/>
              </a:ext>
            </a:extLst>
          </p:cNvPr>
          <p:cNvGrpSpPr/>
          <p:nvPr/>
        </p:nvGrpSpPr>
        <p:grpSpPr>
          <a:xfrm>
            <a:off x="127827" y="0"/>
            <a:ext cx="8737880" cy="922600"/>
            <a:chOff x="127827" y="0"/>
            <a:chExt cx="8737880" cy="922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0D9C913-2930-470E-8EAC-15DC1B5D1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27" y="132522"/>
              <a:ext cx="647425" cy="79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Logo Fakultas Ilmu Terapan Universitas Telkom | Mfc Website">
              <a:extLst>
                <a:ext uri="{FF2B5EF4-FFF2-40B4-BE49-F238E27FC236}">
                  <a16:creationId xmlns:a16="http://schemas.microsoft.com/office/drawing/2014/main" id="{B14DCCDC-CF58-4C0C-AC4C-31D805C64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9" y="84066"/>
              <a:ext cx="1696278" cy="63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3 Sistem Informasi">
              <a:extLst>
                <a:ext uri="{FF2B5EF4-FFF2-40B4-BE49-F238E27FC236}">
                  <a16:creationId xmlns:a16="http://schemas.microsoft.com/office/drawing/2014/main" id="{D0F62F31-C04B-4752-96DA-50E728A3E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361" y="0"/>
              <a:ext cx="1210862" cy="85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FE4C82-30FA-40FD-9E74-76059F543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7051" y="0"/>
              <a:ext cx="718656" cy="673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9707566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11842</TotalTime>
  <Words>950</Words>
  <Application>Microsoft Office PowerPoint</Application>
  <PresentationFormat>On-screen Show (16:9)</PresentationFormat>
  <Paragraphs>198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Lora</vt:lpstr>
      <vt:lpstr>Calibri</vt:lpstr>
      <vt:lpstr>Quattrocento Sans</vt:lpstr>
      <vt:lpstr>Arial</vt:lpstr>
      <vt:lpstr>Viola template</vt:lpstr>
      <vt:lpstr>PowerPoint Presentation</vt:lpstr>
      <vt:lpstr>(MyVoQu) Aplikasi Penghafal Al Quran Dengan Konsep Media Sosial Berbasis Web (Modul Autentikasi dan Modul Penghafal Al Quran) </vt:lpstr>
      <vt:lpstr>Apa itu MyVoQu?</vt:lpstr>
      <vt:lpstr>Latar Belakang </vt:lpstr>
      <vt:lpstr>Rumusan Masalah</vt:lpstr>
      <vt:lpstr>Tujuan</vt:lpstr>
      <vt:lpstr>Batasan Masalah</vt:lpstr>
      <vt:lpstr>Metode Pengerjaan</vt:lpstr>
      <vt:lpstr>Fitur dan Fungsionalitas</vt:lpstr>
      <vt:lpstr>Use Case Diagram</vt:lpstr>
      <vt:lpstr>PowerPoint Presentation</vt:lpstr>
      <vt:lpstr>Proses Bisnis</vt:lpstr>
      <vt:lpstr>Pendaftaran Calon Penghafal (Sistem Berjalan)</vt:lpstr>
      <vt:lpstr>Autentikasi – Registrasi (Sistem Usulan)</vt:lpstr>
      <vt:lpstr>Autentikasi – Login (Sistem Usulan)</vt:lpstr>
      <vt:lpstr>Autentikasi – Lupa Sandi (Sistem Usulan)</vt:lpstr>
      <vt:lpstr>Setoran Hafalan (Sistem Berjalan)</vt:lpstr>
      <vt:lpstr>Setoran Hafalan (Sistem Usulan)</vt:lpstr>
      <vt:lpstr>Penyimpanan Hafalan (Sistem Berjalan)</vt:lpstr>
      <vt:lpstr>Streaming File Unggahan (Sistem Usulan)</vt:lpstr>
      <vt:lpstr>Kolaborasi (Fitur Tambahan)</vt:lpstr>
      <vt:lpstr>Kelola Profil (Fitur Tambahan)</vt:lpstr>
      <vt:lpstr>Chat All (Fitur Tambahan)</vt:lpstr>
      <vt:lpstr>Quiz Sederhana (Fitur Tambahan)</vt:lpstr>
      <vt:lpstr>Infaq Kepada Mentor (Fitur Tambahan)</vt:lpstr>
      <vt:lpstr>Isi E-Wallet (Fitur Tambahan)</vt:lpstr>
      <vt:lpstr>Payment Gateway (Fitur Tambahan)</vt:lpstr>
      <vt:lpstr>Desain Aplikasi</vt:lpstr>
      <vt:lpstr>PowerPoint Presentation</vt:lpstr>
      <vt:lpstr>PowerPoint Presentation</vt:lpstr>
      <vt:lpstr>Struktur Tabel</vt:lpstr>
      <vt:lpstr>Struktur Tabel</vt:lpstr>
      <vt:lpstr>Struktur Tabel</vt:lpstr>
      <vt:lpstr>Antarmuka Aplikasi (Autentikasi)</vt:lpstr>
      <vt:lpstr>Antarmuka Aplikasi (Autentikasi)</vt:lpstr>
      <vt:lpstr>Antarmuka Aplikasi (Penghafal)</vt:lpstr>
      <vt:lpstr>Antarmuka Aplikasi (Penghafal)</vt:lpstr>
      <vt:lpstr>Antarmuka Aplikasi (Penghafal)</vt:lpstr>
      <vt:lpstr>Antarmuka Aplikasi (Penghafal)</vt:lpstr>
      <vt:lpstr>Antarmuka Aplikasi (Penghafal)</vt:lpstr>
      <vt:lpstr>Antarmuka Aplikasi (Penghafal)</vt:lpstr>
      <vt:lpstr>Antarmuka Aplikasi (Penghafal)</vt:lpstr>
      <vt:lpstr>Pengujian</vt:lpstr>
      <vt:lpstr>Black Box Testing</vt:lpstr>
      <vt:lpstr>Usability Testing  - System Usability Scale (SUS)</vt:lpstr>
      <vt:lpstr>Usability Testing  - Net Promoter Score (NPS)</vt:lpstr>
      <vt:lpstr>Kesimpulan</vt:lpstr>
      <vt:lpstr>Demo Aplikasi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(MyVoQu) Aplikasi Penghafal Al Quran Dengan Konsep Media Sosial Berbasis Web</dc:title>
  <cp:lastModifiedBy>Muhammad Abizard</cp:lastModifiedBy>
  <cp:revision>71</cp:revision>
  <dcterms:modified xsi:type="dcterms:W3CDTF">2021-06-29T18:11:42Z</dcterms:modified>
</cp:coreProperties>
</file>